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3" roundtripDataSignature="AMtx7mg6oMNEeiYrJv/WU81BMI35TW7y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78c0f1e49_0_1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e78c0f1e49_0_11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6E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4904475" y="399925"/>
            <a:ext cx="8479225" cy="6265800"/>
            <a:chOff x="-1363067" y="49238"/>
            <a:chExt cx="11305633" cy="8354400"/>
          </a:xfrm>
        </p:grpSpPr>
        <p:sp>
          <p:nvSpPr>
            <p:cNvPr id="85" name="Google Shape;85;p1"/>
            <p:cNvSpPr txBox="1"/>
            <p:nvPr/>
          </p:nvSpPr>
          <p:spPr>
            <a:xfrm>
              <a:off x="-1363067" y="49238"/>
              <a:ext cx="11305500" cy="708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999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787"/>
                <a:buFont typeface="Arial"/>
                <a:buNone/>
              </a:pPr>
              <a:r>
                <a:rPr b="1" lang="en-US" sz="10787">
                  <a:solidFill>
                    <a:srgbClr val="272727"/>
                  </a:solidFill>
                </a:rPr>
                <a:t>Effective Instructor Feedback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-1137933" y="7315838"/>
              <a:ext cx="11080500" cy="108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lang="en-US" sz="5300">
                  <a:solidFill>
                    <a:srgbClr val="DDBC78"/>
                  </a:solidFill>
                </a:rPr>
                <a:t>On Student Assignments</a:t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1"/>
          <p:cNvSpPr/>
          <p:nvPr/>
        </p:nvSpPr>
        <p:spPr>
          <a:xfrm>
            <a:off x="13523056" y="9131041"/>
            <a:ext cx="4061670" cy="444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DDBC78">
              <a:alpha val="1882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86531" y="1003600"/>
            <a:ext cx="2722203" cy="8473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2084" r="2084" t="0"/>
          <a:stretch/>
        </p:blipFill>
        <p:spPr>
          <a:xfrm>
            <a:off x="13383693" y="5831135"/>
            <a:ext cx="2883311" cy="3518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069" y="4392978"/>
            <a:ext cx="1995244" cy="495712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528031" y="9039236"/>
            <a:ext cx="4055116" cy="438127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DDBC78">
              <a:alpha val="1882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473" y="2723787"/>
            <a:ext cx="4735587" cy="706804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6626638" y="8860811"/>
            <a:ext cx="5034900" cy="8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b="1" i="0" lang="en-US" sz="2263" u="none" cap="none" strike="noStrike">
                <a:solidFill>
                  <a:srgbClr val="DDBC78"/>
                </a:solidFill>
                <a:latin typeface="Arial"/>
                <a:ea typeface="Arial"/>
                <a:cs typeface="Arial"/>
                <a:sym typeface="Arial"/>
              </a:rPr>
              <a:t>Emily Thompson</a:t>
            </a:r>
            <a:r>
              <a:rPr b="0" i="0" lang="en-US" sz="2263" u="none" cap="none" strike="noStrike">
                <a:solidFill>
                  <a:srgbClr val="DDBC78"/>
                </a:solidFill>
                <a:latin typeface="Arial"/>
                <a:ea typeface="Arial"/>
                <a:cs typeface="Arial"/>
                <a:sym typeface="Arial"/>
              </a:rPr>
              <a:t>, Academic Director of Liberal Studies &amp; Communications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6EB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1028700" y="502750"/>
            <a:ext cx="13029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DDBC78"/>
                </a:solidFill>
              </a:rPr>
              <a:t>What is the Purpose of Feedback?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1028700" y="2858100"/>
            <a:ext cx="10263000" cy="6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8150" lvl="0" marL="45720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3300"/>
              <a:buChar char="●"/>
            </a:pPr>
            <a:r>
              <a:rPr lang="en-US" sz="3300">
                <a:solidFill>
                  <a:srgbClr val="272727"/>
                </a:solidFill>
              </a:rPr>
              <a:t>Formative vs. Summative feedback:</a:t>
            </a:r>
            <a:endParaRPr sz="3300">
              <a:solidFill>
                <a:srgbClr val="272727"/>
              </a:solidFill>
            </a:endParaRPr>
          </a:p>
          <a:p>
            <a:pPr indent="-438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3300"/>
              <a:buChar char="○"/>
            </a:pPr>
            <a:r>
              <a:rPr lang="en-US" sz="3300">
                <a:solidFill>
                  <a:srgbClr val="272727"/>
                </a:solidFill>
              </a:rPr>
              <a:t>Formative feedback: usually on-going and meant to assist students while their learning is in-process. Focus on monitoring learning and suggesting improvement</a:t>
            </a:r>
            <a:endParaRPr sz="3300">
              <a:solidFill>
                <a:srgbClr val="272727"/>
              </a:solidFill>
            </a:endParaRPr>
          </a:p>
          <a:p>
            <a:pPr indent="-438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3300"/>
              <a:buChar char="○"/>
            </a:pPr>
            <a:r>
              <a:rPr lang="en-US" sz="3300">
                <a:solidFill>
                  <a:srgbClr val="272727"/>
                </a:solidFill>
              </a:rPr>
              <a:t>Summative feedback: an evaluation of student work at the summation of a process. Focus on assessing performance</a:t>
            </a:r>
            <a:endParaRPr sz="3300">
              <a:solidFill>
                <a:srgbClr val="272727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272727"/>
              </a:solidFill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3300"/>
              <a:buChar char="●"/>
            </a:pPr>
            <a:r>
              <a:rPr lang="en-US" sz="3300">
                <a:solidFill>
                  <a:srgbClr val="272727"/>
                </a:solidFill>
              </a:rPr>
              <a:t>Discrepancy vs. Progress feedback:</a:t>
            </a:r>
            <a:endParaRPr sz="3300">
              <a:solidFill>
                <a:srgbClr val="272727"/>
              </a:solidFill>
            </a:endParaRPr>
          </a:p>
          <a:p>
            <a:pPr indent="-438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3300"/>
              <a:buChar char="○"/>
            </a:pPr>
            <a:r>
              <a:rPr lang="en-US" sz="3300">
                <a:solidFill>
                  <a:srgbClr val="272727"/>
                </a:solidFill>
              </a:rPr>
              <a:t>Discrepancy: what is incorrect or amiss</a:t>
            </a:r>
            <a:endParaRPr sz="3300">
              <a:solidFill>
                <a:srgbClr val="272727"/>
              </a:solidFill>
            </a:endParaRPr>
          </a:p>
          <a:p>
            <a:pPr indent="-438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3300"/>
              <a:buChar char="○"/>
            </a:pPr>
            <a:r>
              <a:rPr lang="en-US" sz="3300">
                <a:solidFill>
                  <a:srgbClr val="272727"/>
                </a:solidFill>
              </a:rPr>
              <a:t>Progress: what is strong and going well</a:t>
            </a:r>
            <a:endParaRPr sz="3300">
              <a:solidFill>
                <a:srgbClr val="272727"/>
              </a:solidFill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3246420" y="8920623"/>
            <a:ext cx="4061670" cy="444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DDBC78">
              <a:alpha val="1882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40269" y="1426145"/>
            <a:ext cx="2457342" cy="7832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b="555" l="0" r="0" t="0"/>
          <a:stretch/>
        </p:blipFill>
        <p:spPr>
          <a:xfrm>
            <a:off x="12314727" y="6272575"/>
            <a:ext cx="2225558" cy="280683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1028700" y="1490413"/>
            <a:ext cx="13224600" cy="1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77500" lnSpcReduction="10000"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</a:rPr>
              <a:t>To monitor learning, assess performance, and offer suggestions for improvement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603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3"/>
          <p:cNvGrpSpPr/>
          <p:nvPr/>
        </p:nvGrpSpPr>
        <p:grpSpPr>
          <a:xfrm>
            <a:off x="276176" y="341567"/>
            <a:ext cx="2090015" cy="2365416"/>
            <a:chOff x="-81449" y="220600"/>
            <a:chExt cx="2244191" cy="2902350"/>
          </a:xfrm>
        </p:grpSpPr>
        <p:sp>
          <p:nvSpPr>
            <p:cNvPr id="109" name="Google Shape;109;p3"/>
            <p:cNvSpPr/>
            <p:nvPr/>
          </p:nvSpPr>
          <p:spPr>
            <a:xfrm>
              <a:off x="-81449" y="2912228"/>
              <a:ext cx="2244191" cy="2063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0" name="Google Shape;11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81447" y="220600"/>
              <a:ext cx="717984" cy="290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9165" y="789707"/>
              <a:ext cx="1268712" cy="2333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05287" y="1527937"/>
              <a:ext cx="805178" cy="15566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p3"/>
          <p:cNvSpPr txBox="1"/>
          <p:nvPr/>
        </p:nvSpPr>
        <p:spPr>
          <a:xfrm>
            <a:off x="1900478" y="870450"/>
            <a:ext cx="1464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US" sz="6000">
                <a:solidFill>
                  <a:srgbClr val="DDBC78"/>
                </a:solidFill>
              </a:rPr>
              <a:t>Dos and Don’ts for Providing Feedback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/>
          <p:nvPr>
            <p:ph idx="1" type="body"/>
          </p:nvPr>
        </p:nvSpPr>
        <p:spPr>
          <a:xfrm>
            <a:off x="1584325" y="3261600"/>
            <a:ext cx="7239000" cy="600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lt1"/>
                </a:solidFill>
              </a:rPr>
              <a:t>DO</a:t>
            </a:r>
            <a:endParaRPr b="1" sz="3000" u="sng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Limit Focus: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Patterns of error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Global concerns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Learning objectives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Encourage problem-solving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“How could you clarify…?”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“What’s another way to</a:t>
            </a:r>
            <a:r>
              <a:rPr lang="en-US" sz="3000">
                <a:solidFill>
                  <a:schemeClr val="lt1"/>
                </a:solidFill>
              </a:rPr>
              <a:t>...</a:t>
            </a:r>
            <a:r>
              <a:rPr lang="en-US" sz="3000">
                <a:solidFill>
                  <a:schemeClr val="lt1"/>
                </a:solidFill>
              </a:rPr>
              <a:t>?”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Focus on the task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“This is a smart introduction…”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“Refer to your handbook for help with…”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15" name="Google Shape;115;p3"/>
          <p:cNvSpPr txBox="1"/>
          <p:nvPr>
            <p:ph idx="2" type="body"/>
          </p:nvPr>
        </p:nvSpPr>
        <p:spPr>
          <a:xfrm>
            <a:off x="9484925" y="3261600"/>
            <a:ext cx="7579800" cy="644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lt1"/>
                </a:solidFill>
              </a:rPr>
              <a:t>DON’T</a:t>
            </a:r>
            <a:endParaRPr b="1" sz="3000" u="sng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Identify every single thing to revise: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Overwhelming to the student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Point of diminishing returns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Can lose sight of overall purpose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Solve problem for them: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“You should…”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“You need to…”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Focus on student ability/make it personal: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“You’re so good at…”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“You don’t understand how to…”</a:t>
            </a:r>
            <a:endParaRPr sz="3000">
              <a:solidFill>
                <a:schemeClr val="lt1"/>
              </a:solidFill>
            </a:endParaRPr>
          </a:p>
        </p:txBody>
      </p:sp>
      <p:grpSp>
        <p:nvGrpSpPr>
          <p:cNvPr id="116" name="Google Shape;116;p3"/>
          <p:cNvGrpSpPr/>
          <p:nvPr/>
        </p:nvGrpSpPr>
        <p:grpSpPr>
          <a:xfrm>
            <a:off x="4134327" y="2066025"/>
            <a:ext cx="1497900" cy="923400"/>
            <a:chOff x="4174427" y="1544650"/>
            <a:chExt cx="1497900" cy="923400"/>
          </a:xfrm>
        </p:grpSpPr>
        <p:sp>
          <p:nvSpPr>
            <p:cNvPr id="117" name="Google Shape;117;p3"/>
            <p:cNvSpPr/>
            <p:nvPr/>
          </p:nvSpPr>
          <p:spPr>
            <a:xfrm>
              <a:off x="4174427" y="1544650"/>
              <a:ext cx="1497900" cy="923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 rot="-2700000">
              <a:off x="4617488" y="1889683"/>
              <a:ext cx="611789" cy="233345"/>
            </a:xfrm>
            <a:prstGeom prst="corner">
              <a:avLst>
                <a:gd fmla="val 18804" name="adj1"/>
                <a:gd fmla="val 1814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12626575" y="2066025"/>
            <a:ext cx="1610700" cy="923400"/>
            <a:chOff x="12185400" y="1443550"/>
            <a:chExt cx="1610700" cy="923400"/>
          </a:xfrm>
        </p:grpSpPr>
        <p:sp>
          <p:nvSpPr>
            <p:cNvPr id="120" name="Google Shape;120;p3"/>
            <p:cNvSpPr/>
            <p:nvPr/>
          </p:nvSpPr>
          <p:spPr>
            <a:xfrm>
              <a:off x="12185400" y="1443550"/>
              <a:ext cx="1610700" cy="923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2580351" y="1494849"/>
              <a:ext cx="820800" cy="820800"/>
            </a:xfrm>
            <a:prstGeom prst="mathMultiply">
              <a:avLst>
                <a:gd fmla="val 5080" name="adj1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603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ge78c0f1e49_0_1125"/>
          <p:cNvGrpSpPr/>
          <p:nvPr/>
        </p:nvGrpSpPr>
        <p:grpSpPr>
          <a:xfrm>
            <a:off x="276176" y="341567"/>
            <a:ext cx="2090015" cy="2365416"/>
            <a:chOff x="-81449" y="220600"/>
            <a:chExt cx="2244191" cy="2902350"/>
          </a:xfrm>
        </p:grpSpPr>
        <p:sp>
          <p:nvSpPr>
            <p:cNvPr id="127" name="Google Shape;127;ge78c0f1e49_0_1125"/>
            <p:cNvSpPr/>
            <p:nvPr/>
          </p:nvSpPr>
          <p:spPr>
            <a:xfrm>
              <a:off x="-81449" y="2912228"/>
              <a:ext cx="2244191" cy="2063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" name="Google Shape;128;ge78c0f1e49_0_11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81447" y="220600"/>
              <a:ext cx="717984" cy="290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ge78c0f1e49_0_11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9165" y="789707"/>
              <a:ext cx="1268712" cy="2333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ge78c0f1e49_0_11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05287" y="1527937"/>
              <a:ext cx="805178" cy="15566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ge78c0f1e49_0_1125"/>
          <p:cNvSpPr txBox="1"/>
          <p:nvPr/>
        </p:nvSpPr>
        <p:spPr>
          <a:xfrm>
            <a:off x="1900478" y="870450"/>
            <a:ext cx="1464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US" sz="6000">
                <a:solidFill>
                  <a:srgbClr val="DDBC78"/>
                </a:solidFill>
              </a:rPr>
              <a:t>Dos and Don’ts for Providing Feedback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e78c0f1e49_0_1125"/>
          <p:cNvSpPr txBox="1"/>
          <p:nvPr>
            <p:ph idx="1" type="body"/>
          </p:nvPr>
        </p:nvSpPr>
        <p:spPr>
          <a:xfrm>
            <a:off x="1584325" y="3261600"/>
            <a:ext cx="7579800" cy="600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lt1"/>
                </a:solidFill>
              </a:rPr>
              <a:t>DO</a:t>
            </a:r>
            <a:endParaRPr b="1" sz="3000" u="sng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Be specific: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“Excellent use of evidence…”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“What do you mean by this point…?”</a:t>
            </a:r>
            <a:endParaRPr sz="3000"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Provide timely, ongoing feedback: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Opportunities for peer and self assessment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Teacher conferences/”office hours”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Digital resources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33" name="Google Shape;133;ge78c0f1e49_0_1125"/>
          <p:cNvSpPr txBox="1"/>
          <p:nvPr>
            <p:ph idx="2" type="body"/>
          </p:nvPr>
        </p:nvSpPr>
        <p:spPr>
          <a:xfrm>
            <a:off x="9484925" y="3261600"/>
            <a:ext cx="7579800" cy="644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lt1"/>
                </a:solidFill>
              </a:rPr>
              <a:t>DON’T</a:t>
            </a:r>
            <a:endParaRPr b="1" sz="3000" u="sng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Be vague: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“Good work”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“Awk”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>
                <a:solidFill>
                  <a:schemeClr val="lt1"/>
                </a:solidFill>
              </a:rPr>
              <a:t>Provide infrequent, late feedback: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Not providing feedback before next assignments are due</a:t>
            </a:r>
            <a:endParaRPr sz="3000">
              <a:solidFill>
                <a:schemeClr val="lt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–"/>
            </a:pPr>
            <a:r>
              <a:rPr lang="en-US" sz="3000">
                <a:solidFill>
                  <a:schemeClr val="lt1"/>
                </a:solidFill>
              </a:rPr>
              <a:t>Only providing thorough feedback on “big” assignments</a:t>
            </a:r>
            <a:endParaRPr sz="3000">
              <a:solidFill>
                <a:schemeClr val="lt1"/>
              </a:solidFill>
            </a:endParaRPr>
          </a:p>
        </p:txBody>
      </p:sp>
      <p:grpSp>
        <p:nvGrpSpPr>
          <p:cNvPr id="134" name="Google Shape;134;ge78c0f1e49_0_1125"/>
          <p:cNvGrpSpPr/>
          <p:nvPr/>
        </p:nvGrpSpPr>
        <p:grpSpPr>
          <a:xfrm>
            <a:off x="4134327" y="2066025"/>
            <a:ext cx="1497900" cy="923400"/>
            <a:chOff x="4174427" y="1544650"/>
            <a:chExt cx="1497900" cy="923400"/>
          </a:xfrm>
        </p:grpSpPr>
        <p:sp>
          <p:nvSpPr>
            <p:cNvPr id="135" name="Google Shape;135;ge78c0f1e49_0_1125"/>
            <p:cNvSpPr/>
            <p:nvPr/>
          </p:nvSpPr>
          <p:spPr>
            <a:xfrm>
              <a:off x="4174427" y="1544650"/>
              <a:ext cx="1497900" cy="923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ge78c0f1e49_0_1125"/>
            <p:cNvSpPr/>
            <p:nvPr/>
          </p:nvSpPr>
          <p:spPr>
            <a:xfrm rot="-2700000">
              <a:off x="4617488" y="1889683"/>
              <a:ext cx="611789" cy="233345"/>
            </a:xfrm>
            <a:prstGeom prst="corner">
              <a:avLst>
                <a:gd fmla="val 18804" name="adj1"/>
                <a:gd fmla="val 1814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" name="Google Shape;137;ge78c0f1e49_0_1125"/>
          <p:cNvGrpSpPr/>
          <p:nvPr/>
        </p:nvGrpSpPr>
        <p:grpSpPr>
          <a:xfrm>
            <a:off x="12626575" y="2066025"/>
            <a:ext cx="1610700" cy="923400"/>
            <a:chOff x="12185400" y="1443550"/>
            <a:chExt cx="1610700" cy="923400"/>
          </a:xfrm>
        </p:grpSpPr>
        <p:sp>
          <p:nvSpPr>
            <p:cNvPr id="138" name="Google Shape;138;ge78c0f1e49_0_1125"/>
            <p:cNvSpPr/>
            <p:nvPr/>
          </p:nvSpPr>
          <p:spPr>
            <a:xfrm>
              <a:off x="12185400" y="1443550"/>
              <a:ext cx="1610700" cy="923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ge78c0f1e49_0_1125"/>
            <p:cNvSpPr/>
            <p:nvPr/>
          </p:nvSpPr>
          <p:spPr>
            <a:xfrm>
              <a:off x="12580351" y="1494849"/>
              <a:ext cx="820800" cy="820800"/>
            </a:xfrm>
            <a:prstGeom prst="mathMultiply">
              <a:avLst>
                <a:gd fmla="val 5080" name="adj1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6EB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4"/>
          <p:cNvGrpSpPr/>
          <p:nvPr/>
        </p:nvGrpSpPr>
        <p:grpSpPr>
          <a:xfrm>
            <a:off x="5889395" y="971550"/>
            <a:ext cx="9875699" cy="5014477"/>
            <a:chOff x="0" y="-76200"/>
            <a:chExt cx="13167600" cy="6685969"/>
          </a:xfrm>
        </p:grpSpPr>
        <p:sp>
          <p:nvSpPr>
            <p:cNvPr id="145" name="Google Shape;145;p4"/>
            <p:cNvSpPr txBox="1"/>
            <p:nvPr/>
          </p:nvSpPr>
          <p:spPr>
            <a:xfrm>
              <a:off x="0" y="-76200"/>
              <a:ext cx="13167600" cy="13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999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11"/>
                <a:buFont typeface="Arial"/>
                <a:buNone/>
              </a:pPr>
              <a:r>
                <a:rPr b="1" lang="en-US" sz="6711">
                  <a:solidFill>
                    <a:srgbClr val="DDBC78"/>
                  </a:solidFill>
                </a:rPr>
                <a:t>Feedback Modes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0" y="2077369"/>
              <a:ext cx="13167600" cy="45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8833" lvl="1" marL="579568" marR="0" rtl="0" algn="l">
                <a:lnSpc>
                  <a:spcPct val="16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727"/>
                </a:buClr>
                <a:buSzPts val="2984"/>
                <a:buFont typeface="Arial"/>
                <a:buChar char="•"/>
              </a:pPr>
              <a:r>
                <a:rPr lang="en-US" sz="2984">
                  <a:solidFill>
                    <a:srgbClr val="272727"/>
                  </a:solidFill>
                </a:rPr>
                <a:t>Verbal feedback (synchronous or asynchronous)</a:t>
              </a:r>
              <a:endParaRPr sz="2984">
                <a:solidFill>
                  <a:srgbClr val="272727"/>
                </a:solidFill>
              </a:endParaRPr>
            </a:p>
            <a:p>
              <a:pPr indent="-308833" lvl="1" marL="579568" marR="0" rtl="0" algn="l">
                <a:lnSpc>
                  <a:spcPct val="16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727"/>
                </a:buClr>
                <a:buSzPts val="2984"/>
                <a:buChar char="•"/>
              </a:pPr>
              <a:r>
                <a:rPr lang="en-US" sz="2984">
                  <a:solidFill>
                    <a:srgbClr val="272727"/>
                  </a:solidFill>
                </a:rPr>
                <a:t>Written feedback (on drafts or completed work)</a:t>
              </a:r>
              <a:endParaRPr sz="2984">
                <a:solidFill>
                  <a:srgbClr val="272727"/>
                </a:solidFill>
              </a:endParaRPr>
            </a:p>
            <a:p>
              <a:pPr indent="-308833" lvl="1" marL="579568" marR="0" rtl="0" algn="l">
                <a:lnSpc>
                  <a:spcPct val="16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727"/>
                </a:buClr>
                <a:buSzPts val="2984"/>
                <a:buChar char="•"/>
              </a:pPr>
              <a:r>
                <a:rPr lang="en-US" sz="2984">
                  <a:solidFill>
                    <a:srgbClr val="272727"/>
                  </a:solidFill>
                </a:rPr>
                <a:t>Workshopping feedback (can include peer feedback)</a:t>
              </a:r>
              <a:endParaRPr sz="2984">
                <a:solidFill>
                  <a:srgbClr val="272727"/>
                </a:solidFill>
              </a:endParaRPr>
            </a:p>
            <a:p>
              <a:pPr indent="-308833" lvl="1" marL="579568" marR="0" rtl="0" algn="l">
                <a:lnSpc>
                  <a:spcPct val="16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727"/>
                </a:buClr>
                <a:buSzPts val="2984"/>
                <a:buChar char="•"/>
              </a:pPr>
              <a:r>
                <a:rPr lang="en-US" sz="2984">
                  <a:solidFill>
                    <a:srgbClr val="272727"/>
                  </a:solidFill>
                </a:rPr>
                <a:t>Rubrics (these should not be your sole form of feedback)</a:t>
              </a:r>
              <a:endParaRPr sz="2984">
                <a:solidFill>
                  <a:srgbClr val="272727"/>
                </a:solidFill>
              </a:endParaRPr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1042307" y="8453485"/>
            <a:ext cx="6071844" cy="85914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DDBC78">
              <a:alpha val="1882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700" y="1071866"/>
            <a:ext cx="4860695" cy="818643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/>
          <p:nvPr/>
        </p:nvSpPr>
        <p:spPr>
          <a:xfrm>
            <a:off x="15767728" y="9095306"/>
            <a:ext cx="1177011" cy="21732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DDBC78">
              <a:alpha val="1882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53169" y="5110752"/>
            <a:ext cx="1806132" cy="4093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6EB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 txBox="1"/>
          <p:nvPr/>
        </p:nvSpPr>
        <p:spPr>
          <a:xfrm>
            <a:off x="1036850" y="486025"/>
            <a:ext cx="73734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lang="en-US" sz="8800">
                <a:solidFill>
                  <a:srgbClr val="DDBC78"/>
                </a:solidFill>
              </a:rPr>
              <a:t>Tips for Grading More Efficiently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5"/>
          <p:cNvGrpSpPr/>
          <p:nvPr/>
        </p:nvGrpSpPr>
        <p:grpSpPr>
          <a:xfrm>
            <a:off x="10156308" y="1221101"/>
            <a:ext cx="6831225" cy="2415052"/>
            <a:chOff x="0" y="-123825"/>
            <a:chExt cx="9108300" cy="3220068"/>
          </a:xfrm>
        </p:grpSpPr>
        <p:sp>
          <p:nvSpPr>
            <p:cNvPr id="157" name="Google Shape;157;p5"/>
            <p:cNvSpPr txBox="1"/>
            <p:nvPr/>
          </p:nvSpPr>
          <p:spPr>
            <a:xfrm>
              <a:off x="0" y="-123825"/>
              <a:ext cx="9108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lang="en-US" sz="3600">
                  <a:solidFill>
                    <a:srgbClr val="DDBC78"/>
                  </a:solidFill>
                </a:rPr>
                <a:t>Audiovisual Comments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0" y="1027443"/>
              <a:ext cx="9108300" cy="206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rgbClr val="272727"/>
                  </a:solidFill>
                </a:rPr>
                <a:t>Use LMS tools to provide recorded audio feedback on assignments, instead of written comments.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5"/>
          <p:cNvGrpSpPr/>
          <p:nvPr/>
        </p:nvGrpSpPr>
        <p:grpSpPr>
          <a:xfrm>
            <a:off x="10156308" y="4186743"/>
            <a:ext cx="6831225" cy="1643502"/>
            <a:chOff x="0" y="-257508"/>
            <a:chExt cx="9108300" cy="2191335"/>
          </a:xfrm>
        </p:grpSpPr>
        <p:sp>
          <p:nvSpPr>
            <p:cNvPr id="160" name="Google Shape;160;p5"/>
            <p:cNvSpPr txBox="1"/>
            <p:nvPr/>
          </p:nvSpPr>
          <p:spPr>
            <a:xfrm>
              <a:off x="0" y="-257508"/>
              <a:ext cx="9108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lang="en-US" sz="3600">
                  <a:solidFill>
                    <a:srgbClr val="DDBC78"/>
                  </a:solidFill>
                </a:rPr>
                <a:t>Feedback/Comments Bank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0" y="653126"/>
              <a:ext cx="9108300" cy="128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rgbClr val="272727"/>
                  </a:solidFill>
                </a:rPr>
                <a:t>Develop a bank of saved comments and link to online resources to reuse.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5"/>
          <p:cNvGrpSpPr/>
          <p:nvPr/>
        </p:nvGrpSpPr>
        <p:grpSpPr>
          <a:xfrm>
            <a:off x="10020408" y="6396628"/>
            <a:ext cx="7103025" cy="3287927"/>
            <a:chOff x="-181200" y="-1243592"/>
            <a:chExt cx="9470700" cy="4383901"/>
          </a:xfrm>
        </p:grpSpPr>
        <p:sp>
          <p:nvSpPr>
            <p:cNvPr id="163" name="Google Shape;163;p5"/>
            <p:cNvSpPr txBox="1"/>
            <p:nvPr/>
          </p:nvSpPr>
          <p:spPr>
            <a:xfrm>
              <a:off x="-181200" y="-1243592"/>
              <a:ext cx="9470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lang="en-US" sz="3600">
                  <a:solidFill>
                    <a:srgbClr val="DDBC78"/>
                  </a:solidFill>
                </a:rPr>
                <a:t>Frontload Comments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"/>
            <p:cNvSpPr txBox="1"/>
            <p:nvPr/>
          </p:nvSpPr>
          <p:spPr>
            <a:xfrm>
              <a:off x="-181200" y="-504690"/>
              <a:ext cx="9470700" cy="364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rgbClr val="272727"/>
                  </a:solidFill>
                </a:rPr>
                <a:t>When students are making the same mistakes over and over throughout an assignment, frontload your comments on these mistakes at the beginning of an assignment rather than </a:t>
              </a:r>
              <a:r>
                <a:rPr lang="en-US" sz="2400">
                  <a:solidFill>
                    <a:srgbClr val="272727"/>
                  </a:solidFill>
                </a:rPr>
                <a:t>correcting</a:t>
              </a:r>
              <a:r>
                <a:rPr lang="en-US" sz="2400">
                  <a:solidFill>
                    <a:srgbClr val="272727"/>
                  </a:solidFill>
                </a:rPr>
                <a:t> it everytime throughout (notify the student of this system).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5"/>
          <p:cNvGrpSpPr/>
          <p:nvPr/>
        </p:nvGrpSpPr>
        <p:grpSpPr>
          <a:xfrm>
            <a:off x="8261302" y="1313970"/>
            <a:ext cx="1101089" cy="1153846"/>
            <a:chOff x="3290" y="0"/>
            <a:chExt cx="1468118" cy="1538461"/>
          </a:xfrm>
        </p:grpSpPr>
        <p:sp>
          <p:nvSpPr>
            <p:cNvPr id="166" name="Google Shape;166;p5"/>
            <p:cNvSpPr/>
            <p:nvPr/>
          </p:nvSpPr>
          <p:spPr>
            <a:xfrm>
              <a:off x="153455" y="1412290"/>
              <a:ext cx="1167788" cy="126171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3290" y="0"/>
              <a:ext cx="1468118" cy="1474698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 txBox="1"/>
            <p:nvPr/>
          </p:nvSpPr>
          <p:spPr>
            <a:xfrm>
              <a:off x="343263" y="455572"/>
              <a:ext cx="788172" cy="563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DDBC78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" name="Google Shape;169;p5"/>
          <p:cNvGrpSpPr/>
          <p:nvPr/>
        </p:nvGrpSpPr>
        <p:grpSpPr>
          <a:xfrm>
            <a:off x="8261302" y="4186750"/>
            <a:ext cx="1101089" cy="1153846"/>
            <a:chOff x="3290" y="0"/>
            <a:chExt cx="1468118" cy="1538461"/>
          </a:xfrm>
        </p:grpSpPr>
        <p:sp>
          <p:nvSpPr>
            <p:cNvPr id="170" name="Google Shape;170;p5"/>
            <p:cNvSpPr/>
            <p:nvPr/>
          </p:nvSpPr>
          <p:spPr>
            <a:xfrm>
              <a:off x="153455" y="1412290"/>
              <a:ext cx="1167788" cy="126171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3290" y="0"/>
              <a:ext cx="1468118" cy="1474698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 txBox="1"/>
            <p:nvPr/>
          </p:nvSpPr>
          <p:spPr>
            <a:xfrm>
              <a:off x="343263" y="455572"/>
              <a:ext cx="788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DDBC78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5"/>
          <p:cNvGrpSpPr/>
          <p:nvPr/>
        </p:nvGrpSpPr>
        <p:grpSpPr>
          <a:xfrm>
            <a:off x="8260677" y="6430472"/>
            <a:ext cx="1102340" cy="1153846"/>
            <a:chOff x="3290" y="0"/>
            <a:chExt cx="1469787" cy="1538461"/>
          </a:xfrm>
        </p:grpSpPr>
        <p:sp>
          <p:nvSpPr>
            <p:cNvPr id="174" name="Google Shape;174;p5"/>
            <p:cNvSpPr/>
            <p:nvPr/>
          </p:nvSpPr>
          <p:spPr>
            <a:xfrm>
              <a:off x="153455" y="1412290"/>
              <a:ext cx="1167788" cy="126171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3290" y="0"/>
              <a:ext cx="1469787" cy="14763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343263" y="455572"/>
              <a:ext cx="788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DDBC78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5"/>
          <p:cNvSpPr/>
          <p:nvPr/>
        </p:nvSpPr>
        <p:spPr>
          <a:xfrm>
            <a:off x="1036853" y="8854256"/>
            <a:ext cx="3637886" cy="438127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DDBC78">
              <a:alpha val="1882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7338" y="6539401"/>
            <a:ext cx="2039804" cy="2533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9966" y="4941478"/>
            <a:ext cx="2458446" cy="4131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BC78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/>
          <p:nvPr/>
        </p:nvSpPr>
        <p:spPr>
          <a:xfrm>
            <a:off x="11939651" y="8742534"/>
            <a:ext cx="6100407" cy="508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50603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847288" y="8915423"/>
            <a:ext cx="4061670" cy="444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50603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662" y="773051"/>
            <a:ext cx="2566788" cy="848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25971" y="6453588"/>
            <a:ext cx="1758241" cy="258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8700" y="4396140"/>
            <a:ext cx="2145428" cy="4862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7"/>
          <p:cNvGrpSpPr/>
          <p:nvPr/>
        </p:nvGrpSpPr>
        <p:grpSpPr>
          <a:xfrm>
            <a:off x="4908950" y="1563398"/>
            <a:ext cx="7129580" cy="7475816"/>
            <a:chOff x="-893624" y="-76205"/>
            <a:chExt cx="9506107" cy="9967755"/>
          </a:xfrm>
        </p:grpSpPr>
        <p:sp>
          <p:nvSpPr>
            <p:cNvPr id="190" name="Google Shape;190;p7"/>
            <p:cNvSpPr txBox="1"/>
            <p:nvPr/>
          </p:nvSpPr>
          <p:spPr>
            <a:xfrm>
              <a:off x="-893624" y="-76205"/>
              <a:ext cx="9506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1" lang="en-US" sz="4800">
                  <a:solidFill>
                    <a:schemeClr val="dk1"/>
                  </a:solidFill>
                </a:rPr>
                <a:t>Final Thoughts...</a:t>
              </a:r>
              <a:r>
                <a:rPr b="1" lang="en-US" sz="4800">
                  <a:solidFill>
                    <a:srgbClr val="DDBC78"/>
                  </a:solidFill>
                </a:rPr>
                <a:t>s</a:t>
              </a:r>
              <a:endParaRPr b="1" i="0" sz="4800" u="none" cap="none" strike="noStrike">
                <a:solidFill>
                  <a:srgbClr val="DDBC78"/>
                </a:solidFill>
              </a:endParaRPr>
            </a:p>
          </p:txBody>
        </p:sp>
        <p:sp>
          <p:nvSpPr>
            <p:cNvPr id="191" name="Google Shape;191;p7"/>
            <p:cNvSpPr txBox="1"/>
            <p:nvPr/>
          </p:nvSpPr>
          <p:spPr>
            <a:xfrm>
              <a:off x="-893617" y="1963151"/>
              <a:ext cx="9506100" cy="79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2260" lvl="1" marL="604520" marR="0" rtl="0" algn="l">
                <a:lnSpc>
                  <a:spcPct val="160021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727"/>
                </a:buClr>
                <a:buSzPts val="2799"/>
                <a:buFont typeface="Arial"/>
                <a:buChar char="•"/>
              </a:pPr>
              <a:r>
                <a:rPr lang="en-US" sz="2799">
                  <a:solidFill>
                    <a:srgbClr val="272727"/>
                  </a:solidFill>
                </a:rPr>
                <a:t>Use language and terminology that students will understand</a:t>
              </a:r>
              <a:endParaRPr sz="2799">
                <a:solidFill>
                  <a:srgbClr val="272727"/>
                </a:solidFill>
              </a:endParaRPr>
            </a:p>
            <a:p>
              <a:pPr indent="-302260" lvl="1" marL="604520" marR="0" rtl="0" algn="l">
                <a:lnSpc>
                  <a:spcPct val="160021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727"/>
                </a:buClr>
                <a:buSzPts val="2799"/>
                <a:buChar char="•"/>
              </a:pPr>
              <a:r>
                <a:rPr lang="en-US" sz="2799">
                  <a:solidFill>
                    <a:srgbClr val="272727"/>
                  </a:solidFill>
                </a:rPr>
                <a:t>Include feedback on discipline-specific conventions, such as citation style, format, or organization</a:t>
              </a:r>
              <a:endParaRPr sz="2799">
                <a:solidFill>
                  <a:srgbClr val="272727"/>
                </a:solidFill>
              </a:endParaRPr>
            </a:p>
            <a:p>
              <a:pPr indent="-302260" lvl="1" marL="604520" marR="0" rtl="0" algn="l">
                <a:lnSpc>
                  <a:spcPct val="160021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727"/>
                </a:buClr>
                <a:buSzPts val="2799"/>
                <a:buChar char="•"/>
              </a:pPr>
              <a:r>
                <a:rPr lang="en-US" sz="2799">
                  <a:solidFill>
                    <a:srgbClr val="272727"/>
                  </a:solidFill>
                </a:rPr>
                <a:t>Ensure your feedback aligns with rubric expectations</a:t>
              </a:r>
              <a:endParaRPr sz="2799">
                <a:solidFill>
                  <a:srgbClr val="272727"/>
                </a:solidFill>
              </a:endParaRPr>
            </a:p>
            <a:p>
              <a:pPr indent="-302260" lvl="1" marL="604520" marR="0" rtl="0" algn="l">
                <a:lnSpc>
                  <a:spcPct val="160021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727"/>
                </a:buClr>
                <a:buSzPts val="2799"/>
                <a:buChar char="•"/>
              </a:pPr>
              <a:r>
                <a:rPr lang="en-US" sz="2799">
                  <a:solidFill>
                    <a:srgbClr val="272727"/>
                  </a:solidFill>
                </a:rPr>
                <a:t>Engage students with the feedback process, where appropriate</a:t>
              </a:r>
              <a:endParaRPr sz="2799">
                <a:solidFill>
                  <a:srgbClr val="272727"/>
                </a:solidFill>
              </a:endParaRPr>
            </a:p>
          </p:txBody>
        </p:sp>
      </p:grpSp>
      <p:pic>
        <p:nvPicPr>
          <p:cNvPr id="192" name="Google Shape;192;p7"/>
          <p:cNvPicPr preferRelativeResize="0"/>
          <p:nvPr/>
        </p:nvPicPr>
        <p:blipFill rotWithShape="1">
          <a:blip r:embed="rId6">
            <a:alphaModFix/>
          </a:blip>
          <a:srcRect b="0" l="308" r="308" t="0"/>
          <a:stretch/>
        </p:blipFill>
        <p:spPr>
          <a:xfrm rot="388026">
            <a:off x="13197393" y="3481008"/>
            <a:ext cx="4836704" cy="561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220745" y="2431002"/>
            <a:ext cx="2976696" cy="692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